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4CF149-274E-E7AC-C72B-C19C79890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BB8FED-906D-015A-DF83-466FE4FE9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AB81B3-F07A-44D4-4818-C8787B6B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EFB8B9-5FCB-336E-BA4D-CBA46259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520401-9FD8-EB5E-F5A4-412CAF95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30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99E03A-40C5-A392-E232-88C538BC3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36F7B0-501B-58E3-A921-D16D14234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7F3940-EB33-6D76-BDBA-56E4D063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64DC4B-1412-9EB4-5E14-D33DCA07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F3F947-4C17-C560-F72E-244BB569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69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2E66F1-D382-CBA8-4897-7D789F450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53B96A-0383-0BC1-5914-7DA449AEF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1D53D3-3BFF-37F3-32D9-1FED28A53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AB46E9-1F67-0860-6C78-89C3262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867841-7B64-381C-0826-25F9A61C9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60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F3F40-6F4E-A538-A685-C336810E3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25A5CB-E4C7-6DE6-7292-1B31BBA8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5D716C-C785-7BFA-3C4B-6E85BB21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5E94B3-936F-C76A-10D7-4D82592E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0DA0E0-5748-0234-2CCD-FA1B56CF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10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54394-2C29-D5EC-1059-1C2F85CCA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3B5726-62ED-B193-F139-5501C30BF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324C63-5AF5-1FEC-A2D4-ABA2BC7C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076E92-DBE1-3E98-99D4-68F3601F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26F4B8-81CC-4896-7B07-19768E54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67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B8C58C-4FB0-8F01-94D5-F83FECEC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FB4A6F-F7FF-FAD7-DE87-239852D1B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2368E0-4962-CFAA-0254-74C22EA78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FA0DDB-A1FF-B1A0-9A96-88872E10C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38A8F7-F91F-D3AB-C98D-CD55A7FF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E8BD3E-8717-3381-DCB9-89F1CDCE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61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76EB59-78F3-47BF-BD6A-EDE547450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FDE104-FE22-BD65-73B4-11B012264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DA4DB3-981D-0ABD-95D9-2C2FDA532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99FA9C1-24CD-9C4D-BC94-BCF433992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7B6FE7-F6CF-0580-CDC8-E64CD4B50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EB4A2B-2D63-E4FB-CC06-7E267D390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343066-3202-269D-BF30-159038ECE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6D343D9-F7ED-0C71-2141-DB27A346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38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5B767-9C41-2C2A-98C5-7FB56C32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A134101-E132-55A4-162D-937DA2F8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9CF8DA-E7D7-4A73-0931-8DF50D6B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7226317-8804-EADD-CD5A-31E170277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71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2EA5AB-5E1A-B380-A8EA-E67B5D82F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266CFF2-C959-11E0-1A36-4B207DFD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686E4C-B99C-3C9E-BE2E-92BEB939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61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55CAB-D97F-4FE3-C5FB-42EF5F66B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A8BD43-5562-71E4-C397-FBC72EB54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AD1461-7AC7-5F17-F448-5FE1EDC48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595DAF-B169-8580-3EAF-C1048A66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EBA653-0498-4054-001F-1502A70F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B92031-576E-A41A-54E3-FA8D4DC07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03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B57E6-2856-E9C0-3134-91DBCC09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0BE4F5D-9270-1DE7-FEBA-A1323CBA9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00E7DA-A644-CEE3-67CC-4B537700F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C32590-86E7-233B-88E0-EE374D3C7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72ADD5-1156-DFF3-7DB9-712FC8D40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F7F515-CE98-37BE-DB74-C07DAC5B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82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A5A5CE7-500B-262E-DDCF-E1C0ADBC8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8EC49A-A3CB-72F3-C988-3FC1CF418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5EAB42-66FE-C8D0-E71A-29D262953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5DEB-06CE-4E08-B6D7-458BB7A6F9E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30F18A-0D4C-7104-499A-261202C41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FF38CA-E1E7-2A27-B5B0-F85F11B6A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F743-65E8-47EC-ACFB-D33DCE3FEA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07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1685939-08DA-265A-1B4F-BD1AE1626A17}"/>
              </a:ext>
            </a:extLst>
          </p:cNvPr>
          <p:cNvGrpSpPr/>
          <p:nvPr/>
        </p:nvGrpSpPr>
        <p:grpSpPr>
          <a:xfrm>
            <a:off x="693490" y="343730"/>
            <a:ext cx="3990975" cy="2676525"/>
            <a:chOff x="0" y="0"/>
            <a:chExt cx="3990975" cy="2676525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3B8BEBE8-E3D1-0982-42DA-78800C5EB34A}"/>
                </a:ext>
              </a:extLst>
            </p:cNvPr>
            <p:cNvGrpSpPr/>
            <p:nvPr/>
          </p:nvGrpSpPr>
          <p:grpSpPr>
            <a:xfrm>
              <a:off x="0" y="0"/>
              <a:ext cx="3990975" cy="2676525"/>
              <a:chOff x="0" y="0"/>
              <a:chExt cx="3990975" cy="2676525"/>
            </a:xfrm>
          </p:grpSpPr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6784AA97-F7B1-413E-D1C5-171C7417AF7D}"/>
                  </a:ext>
                </a:extLst>
              </p:cNvPr>
              <p:cNvGrpSpPr/>
              <p:nvPr/>
            </p:nvGrpSpPr>
            <p:grpSpPr>
              <a:xfrm>
                <a:off x="0" y="0"/>
                <a:ext cx="3990975" cy="2676525"/>
                <a:chOff x="0" y="0"/>
                <a:chExt cx="3990975" cy="2676525"/>
              </a:xfrm>
            </p:grpSpPr>
            <p:sp>
              <p:nvSpPr>
                <p:cNvPr id="12" name="正方形/長方形 11">
                  <a:extLst>
                    <a:ext uri="{FF2B5EF4-FFF2-40B4-BE49-F238E27FC236}">
                      <a16:creationId xmlns:a16="http://schemas.microsoft.com/office/drawing/2014/main" id="{8AB3859A-6080-EAC7-F1B3-E8642AFA6CF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3990975" cy="2676525"/>
                </a:xfrm>
                <a:prstGeom prst="rect">
                  <a:avLst/>
                </a:prstGeom>
                <a:solidFill>
                  <a:srgbClr val="5B9BD5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5B9BD5">
                      <a:lumMod val="40000"/>
                      <a:lumOff val="6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" name="正方形/長方形 12">
                  <a:extLst>
                    <a:ext uri="{FF2B5EF4-FFF2-40B4-BE49-F238E27FC236}">
                      <a16:creationId xmlns:a16="http://schemas.microsoft.com/office/drawing/2014/main" id="{787D32CA-57F0-328E-0BFB-BED1A8CDF1D0}"/>
                    </a:ext>
                  </a:extLst>
                </p:cNvPr>
                <p:cNvSpPr/>
                <p:nvPr/>
              </p:nvSpPr>
              <p:spPr>
                <a:xfrm>
                  <a:off x="400050" y="266700"/>
                  <a:ext cx="3267075" cy="221932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14" name="グループ化 13">
                  <a:extLst>
                    <a:ext uri="{FF2B5EF4-FFF2-40B4-BE49-F238E27FC236}">
                      <a16:creationId xmlns:a16="http://schemas.microsoft.com/office/drawing/2014/main" id="{D1413D44-6A77-D33D-E8BE-84553B2C1CDD}"/>
                    </a:ext>
                  </a:extLst>
                </p:cNvPr>
                <p:cNvGrpSpPr/>
                <p:nvPr/>
              </p:nvGrpSpPr>
              <p:grpSpPr>
                <a:xfrm rot="19763778">
                  <a:off x="104775" y="114300"/>
                  <a:ext cx="901619" cy="443287"/>
                  <a:chOff x="0" y="0"/>
                  <a:chExt cx="1233170" cy="499110"/>
                </a:xfrm>
              </p:grpSpPr>
              <p:pic>
                <p:nvPicPr>
                  <p:cNvPr id="25" name="図 24">
                    <a:extLst>
                      <a:ext uri="{FF2B5EF4-FFF2-40B4-BE49-F238E27FC236}">
                        <a16:creationId xmlns:a16="http://schemas.microsoft.com/office/drawing/2014/main" id="{86603700-9545-142A-46E6-47FFF66C9D5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9499"/>
                  <a:stretch/>
                </p:blipFill>
                <p:spPr bwMode="auto">
                  <a:xfrm>
                    <a:off x="666750" y="0"/>
                    <a:ext cx="566420" cy="499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26" name="図 25">
                    <a:extLst>
                      <a:ext uri="{FF2B5EF4-FFF2-40B4-BE49-F238E27FC236}">
                        <a16:creationId xmlns:a16="http://schemas.microsoft.com/office/drawing/2014/main" id="{DCA7413C-FADB-4C55-94BC-9E874AF9D4F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82890"/>
                  <a:stretch/>
                </p:blipFill>
                <p:spPr bwMode="auto">
                  <a:xfrm>
                    <a:off x="0" y="0"/>
                    <a:ext cx="923925" cy="499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</p:grpSp>
            <p:grpSp>
              <p:nvGrpSpPr>
                <p:cNvPr id="15" name="グループ化 14">
                  <a:extLst>
                    <a:ext uri="{FF2B5EF4-FFF2-40B4-BE49-F238E27FC236}">
                      <a16:creationId xmlns:a16="http://schemas.microsoft.com/office/drawing/2014/main" id="{901831BC-BD1E-6067-52D0-31C9FD222010}"/>
                    </a:ext>
                  </a:extLst>
                </p:cNvPr>
                <p:cNvGrpSpPr/>
                <p:nvPr/>
              </p:nvGrpSpPr>
              <p:grpSpPr>
                <a:xfrm rot="1743093">
                  <a:off x="114300" y="2124075"/>
                  <a:ext cx="890988" cy="463702"/>
                  <a:chOff x="0" y="0"/>
                  <a:chExt cx="1233170" cy="499110"/>
                </a:xfrm>
              </p:grpSpPr>
              <p:pic>
                <p:nvPicPr>
                  <p:cNvPr id="23" name="図 22">
                    <a:extLst>
                      <a:ext uri="{FF2B5EF4-FFF2-40B4-BE49-F238E27FC236}">
                        <a16:creationId xmlns:a16="http://schemas.microsoft.com/office/drawing/2014/main" id="{0709E5FC-07BB-E990-F612-2C2F8632741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9499"/>
                  <a:stretch/>
                </p:blipFill>
                <p:spPr bwMode="auto">
                  <a:xfrm>
                    <a:off x="666750" y="0"/>
                    <a:ext cx="566420" cy="499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24" name="図 23">
                    <a:extLst>
                      <a:ext uri="{FF2B5EF4-FFF2-40B4-BE49-F238E27FC236}">
                        <a16:creationId xmlns:a16="http://schemas.microsoft.com/office/drawing/2014/main" id="{C74DC469-B5A1-384D-67E1-8E799B96122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82890"/>
                  <a:stretch/>
                </p:blipFill>
                <p:spPr bwMode="auto">
                  <a:xfrm>
                    <a:off x="0" y="0"/>
                    <a:ext cx="923925" cy="499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</p:grpSp>
            <p:grpSp>
              <p:nvGrpSpPr>
                <p:cNvPr id="16" name="グループ化 15">
                  <a:extLst>
                    <a:ext uri="{FF2B5EF4-FFF2-40B4-BE49-F238E27FC236}">
                      <a16:creationId xmlns:a16="http://schemas.microsoft.com/office/drawing/2014/main" id="{DABCAA6F-83DE-E701-D5E1-B4326991BE1C}"/>
                    </a:ext>
                  </a:extLst>
                </p:cNvPr>
                <p:cNvGrpSpPr/>
                <p:nvPr/>
              </p:nvGrpSpPr>
              <p:grpSpPr>
                <a:xfrm rot="19635179">
                  <a:off x="3019425" y="2114550"/>
                  <a:ext cx="923290" cy="451485"/>
                  <a:chOff x="0" y="0"/>
                  <a:chExt cx="1233170" cy="499110"/>
                </a:xfrm>
              </p:grpSpPr>
              <p:pic>
                <p:nvPicPr>
                  <p:cNvPr id="21" name="図 20">
                    <a:extLst>
                      <a:ext uri="{FF2B5EF4-FFF2-40B4-BE49-F238E27FC236}">
                        <a16:creationId xmlns:a16="http://schemas.microsoft.com/office/drawing/2014/main" id="{1402B406-A1A4-C00A-5031-696F844811A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9499"/>
                  <a:stretch/>
                </p:blipFill>
                <p:spPr bwMode="auto">
                  <a:xfrm>
                    <a:off x="666750" y="0"/>
                    <a:ext cx="566420" cy="499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22" name="図 21">
                    <a:extLst>
                      <a:ext uri="{FF2B5EF4-FFF2-40B4-BE49-F238E27FC236}">
                        <a16:creationId xmlns:a16="http://schemas.microsoft.com/office/drawing/2014/main" id="{89A9133E-67A3-0F98-6A60-715D6ACD8E9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82890"/>
                  <a:stretch/>
                </p:blipFill>
                <p:spPr bwMode="auto">
                  <a:xfrm>
                    <a:off x="0" y="0"/>
                    <a:ext cx="923925" cy="499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</p:grpSp>
            <p:grpSp>
              <p:nvGrpSpPr>
                <p:cNvPr id="17" name="グループ化 16">
                  <a:extLst>
                    <a:ext uri="{FF2B5EF4-FFF2-40B4-BE49-F238E27FC236}">
                      <a16:creationId xmlns:a16="http://schemas.microsoft.com/office/drawing/2014/main" id="{0819BCC3-E524-BE78-1B33-C5F9ABBBAA10}"/>
                    </a:ext>
                  </a:extLst>
                </p:cNvPr>
                <p:cNvGrpSpPr/>
                <p:nvPr/>
              </p:nvGrpSpPr>
              <p:grpSpPr>
                <a:xfrm rot="1986732">
                  <a:off x="2990850" y="104775"/>
                  <a:ext cx="934348" cy="452981"/>
                  <a:chOff x="0" y="0"/>
                  <a:chExt cx="1233170" cy="499110"/>
                </a:xfrm>
              </p:grpSpPr>
              <p:pic>
                <p:nvPicPr>
                  <p:cNvPr id="19" name="図 18">
                    <a:extLst>
                      <a:ext uri="{FF2B5EF4-FFF2-40B4-BE49-F238E27FC236}">
                        <a16:creationId xmlns:a16="http://schemas.microsoft.com/office/drawing/2014/main" id="{3493128C-53D1-B572-A962-F5644F9245A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9499"/>
                  <a:stretch/>
                </p:blipFill>
                <p:spPr bwMode="auto">
                  <a:xfrm>
                    <a:off x="666750" y="0"/>
                    <a:ext cx="566420" cy="499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20" name="図 19">
                    <a:extLst>
                      <a:ext uri="{FF2B5EF4-FFF2-40B4-BE49-F238E27FC236}">
                        <a16:creationId xmlns:a16="http://schemas.microsoft.com/office/drawing/2014/main" id="{E792D8EA-CE4B-1A53-20C4-0EC78F07860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82890"/>
                  <a:stretch/>
                </p:blipFill>
                <p:spPr bwMode="auto">
                  <a:xfrm>
                    <a:off x="0" y="0"/>
                    <a:ext cx="923925" cy="499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</p:grpSp>
            <p:pic>
              <p:nvPicPr>
                <p:cNvPr id="18" name="図 17" descr="熱心にカメラで撮影する白いうさぎの無料(フリー)イラスト ...">
                  <a:extLst>
                    <a:ext uri="{FF2B5EF4-FFF2-40B4-BE49-F238E27FC236}">
                      <a16:creationId xmlns:a16="http://schemas.microsoft.com/office/drawing/2014/main" id="{075E3AD4-C697-CCE5-0F87-95A82FFC1C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7650" y="1343025"/>
                  <a:ext cx="1200150" cy="12001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D1A76698-FBD6-C14E-62C0-A961D40EC8BD}"/>
                  </a:ext>
                </a:extLst>
              </p:cNvPr>
              <p:cNvGrpSpPr/>
              <p:nvPr/>
            </p:nvGrpSpPr>
            <p:grpSpPr>
              <a:xfrm>
                <a:off x="933450" y="342900"/>
                <a:ext cx="2400670" cy="2152650"/>
                <a:chOff x="381000" y="-9525"/>
                <a:chExt cx="2400670" cy="2152650"/>
              </a:xfrm>
            </p:grpSpPr>
            <p:sp>
              <p:nvSpPr>
                <p:cNvPr id="10" name="正方形/長方形 9">
                  <a:extLst>
                    <a:ext uri="{FF2B5EF4-FFF2-40B4-BE49-F238E27FC236}">
                      <a16:creationId xmlns:a16="http://schemas.microsoft.com/office/drawing/2014/main" id="{87F14D55-ADC4-46E0-7091-76B1F64E2C5A}"/>
                    </a:ext>
                  </a:extLst>
                </p:cNvPr>
                <p:cNvSpPr/>
                <p:nvPr/>
              </p:nvSpPr>
              <p:spPr>
                <a:xfrm>
                  <a:off x="1095375" y="-9525"/>
                  <a:ext cx="857250" cy="266700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Plain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sz="1050" b="1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BIZ UDPゴシック" panose="020B0400000000000000" pitchFamily="50" charset="-128"/>
                      <a:cs typeface="Times New Roman" panose="02020603050405020304" pitchFamily="18" charset="0"/>
                    </a:rPr>
                    <a:t>投稿募集</a:t>
                  </a:r>
                  <a:endParaRPr lang="ja-JP" sz="1050" kern="100">
                    <a:effectLst/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正方形/長方形 10">
                  <a:extLst>
                    <a:ext uri="{FF2B5EF4-FFF2-40B4-BE49-F238E27FC236}">
                      <a16:creationId xmlns:a16="http://schemas.microsoft.com/office/drawing/2014/main" id="{D53BA8D6-E206-7A77-B1BA-7E93CAF290C0}"/>
                    </a:ext>
                  </a:extLst>
                </p:cNvPr>
                <p:cNvSpPr/>
                <p:nvPr/>
              </p:nvSpPr>
              <p:spPr>
                <a:xfrm>
                  <a:off x="381000" y="333375"/>
                  <a:ext cx="2400670" cy="1809750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sz="1200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BIZ UDPゴシック" panose="020B0400000000000000" pitchFamily="50" charset="-128"/>
                      <a:cs typeface="Times New Roman" panose="02020603050405020304" pitchFamily="18" charset="0"/>
                    </a:rPr>
                    <a:t>インスタグラムで</a:t>
                  </a:r>
                  <a:endParaRPr lang="ja-JP" sz="1050" kern="100">
                    <a:effectLst/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ja-JP" sz="1200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BIZ UDPゴシック" panose="020B0400000000000000" pitchFamily="50" charset="-128"/>
                      <a:cs typeface="Times New Roman" panose="02020603050405020304" pitchFamily="18" charset="0"/>
                    </a:rPr>
                    <a:t>みんなの写真を募集中！</a:t>
                  </a:r>
                  <a:endParaRPr lang="ja-JP" sz="1050" kern="100">
                    <a:effectLst/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ja-JP" sz="1000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HGPｺﾞｼｯｸM" panose="020B0600000000000000" pitchFamily="50" charset="-128"/>
                      <a:cs typeface="Times New Roman" panose="02020603050405020304" pitchFamily="18" charset="0"/>
                    </a:rPr>
                    <a:t>互助会サービスを利用して</a:t>
                  </a:r>
                  <a:endParaRPr lang="ja-JP" sz="1050" kern="100">
                    <a:effectLst/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ja-JP" sz="1000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HGPｺﾞｼｯｸM" panose="020B0600000000000000" pitchFamily="50" charset="-128"/>
                      <a:cs typeface="Times New Roman" panose="02020603050405020304" pitchFamily="18" charset="0"/>
                    </a:rPr>
                    <a:t>楽しかったこと（</a:t>
                  </a:r>
                  <a:r>
                    <a:rPr lang="en-US" sz="1000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HGPｺﾞｼｯｸM" panose="020B0600000000000000" pitchFamily="50" charset="-128"/>
                      <a:cs typeface="Times New Roman" panose="02020603050405020304" pitchFamily="18" charset="0"/>
                    </a:rPr>
                    <a:t>Fun</a:t>
                  </a:r>
                  <a:r>
                    <a:rPr lang="ja-JP" sz="1000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HGPｺﾞｼｯｸM" panose="020B0600000000000000" pitchFamily="50" charset="-128"/>
                      <a:cs typeface="Times New Roman" panose="02020603050405020304" pitchFamily="18" charset="0"/>
                    </a:rPr>
                    <a:t>）</a:t>
                  </a:r>
                  <a:endParaRPr lang="ja-JP" sz="1050" kern="100">
                    <a:effectLst/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ja-JP" sz="1000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HGPｺﾞｼｯｸM" panose="020B0600000000000000" pitchFamily="50" charset="-128"/>
                      <a:cs typeface="Times New Roman" panose="02020603050405020304" pitchFamily="18" charset="0"/>
                    </a:rPr>
                    <a:t>うれしかったこと（</a:t>
                  </a:r>
                  <a:r>
                    <a:rPr lang="en-US" sz="1000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HGPｺﾞｼｯｸM" panose="020B0600000000000000" pitchFamily="50" charset="-128"/>
                      <a:cs typeface="Times New Roman" panose="02020603050405020304" pitchFamily="18" charset="0"/>
                    </a:rPr>
                    <a:t>Happy</a:t>
                  </a:r>
                  <a:r>
                    <a:rPr lang="ja-JP" sz="1000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HGPｺﾞｼｯｸM" panose="020B0600000000000000" pitchFamily="50" charset="-128"/>
                      <a:cs typeface="Times New Roman" panose="02020603050405020304" pitchFamily="18" charset="0"/>
                    </a:rPr>
                    <a:t>）</a:t>
                  </a:r>
                  <a:endParaRPr lang="ja-JP" sz="1050" kern="100">
                    <a:effectLst/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ja-JP" sz="1000" kern="100">
                      <a:solidFill>
                        <a:srgbClr val="262626"/>
                      </a:solidFill>
                      <a:effectLst/>
                      <a:latin typeface="游明朝" panose="02020400000000000000" pitchFamily="18" charset="-128"/>
                      <a:ea typeface="HGPｺﾞｼｯｸM" panose="020B0600000000000000" pitchFamily="50" charset="-128"/>
                      <a:cs typeface="Times New Roman" panose="02020603050405020304" pitchFamily="18" charset="0"/>
                    </a:rPr>
                    <a:t>感想を添えて投稿してね</a:t>
                  </a:r>
                  <a:endParaRPr lang="ja-JP" sz="1050" kern="100">
                    <a:effectLst/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ja-JP" sz="1000" b="1" kern="100">
                      <a:solidFill>
                        <a:srgbClr val="FF267D"/>
                      </a:solidFill>
                      <a:effectLst/>
                      <a:latin typeface="游明朝" panose="02020400000000000000" pitchFamily="18" charset="-128"/>
                      <a:ea typeface="BIZ UDPゴシック" panose="020B0400000000000000" pitchFamily="50" charset="-128"/>
                      <a:cs typeface="Times New Roman" panose="02020603050405020304" pitchFamily="18" charset="0"/>
                    </a:rPr>
                    <a:t>抽選で商品券をプレゼント</a:t>
                  </a:r>
                  <a:endParaRPr lang="ja-JP" sz="1050" kern="100">
                    <a:effectLst/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7D0D488-C4A5-1954-F3E3-264B67E721E0}"/>
                </a:ext>
              </a:extLst>
            </p:cNvPr>
            <p:cNvCxnSpPr/>
            <p:nvPr/>
          </p:nvCxnSpPr>
          <p:spPr>
            <a:xfrm>
              <a:off x="619125" y="676275"/>
              <a:ext cx="2819400" cy="9525"/>
            </a:xfrm>
            <a:prstGeom prst="line">
              <a:avLst/>
            </a:prstGeom>
            <a:ln w="22225">
              <a:prstDash val="sysDash"/>
              <a:headEnd type="oval"/>
              <a:tailEnd type="oval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E251CF51-A7F2-6D07-E72D-561471DCF368}"/>
              </a:ext>
            </a:extLst>
          </p:cNvPr>
          <p:cNvGrpSpPr/>
          <p:nvPr/>
        </p:nvGrpSpPr>
        <p:grpSpPr>
          <a:xfrm>
            <a:off x="542445" y="3205992"/>
            <a:ext cx="5480852" cy="1047750"/>
            <a:chOff x="0" y="0"/>
            <a:chExt cx="5838825" cy="1047750"/>
          </a:xfrm>
        </p:grpSpPr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7497252C-1BBE-0711-5265-A5BBB95DB0A4}"/>
                </a:ext>
              </a:extLst>
            </p:cNvPr>
            <p:cNvSpPr/>
            <p:nvPr/>
          </p:nvSpPr>
          <p:spPr>
            <a:xfrm>
              <a:off x="0" y="0"/>
              <a:ext cx="5838825" cy="1047750"/>
            </a:xfrm>
            <a:prstGeom prst="roundRect">
              <a:avLst>
                <a:gd name="adj" fmla="val 20905"/>
              </a:avLst>
            </a:prstGeom>
            <a:pattFill prst="smCheck">
              <a:fgClr>
                <a:schemeClr val="accent5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39A8E052-C272-1913-604D-BA289B1E51BE}"/>
                </a:ext>
              </a:extLst>
            </p:cNvPr>
            <p:cNvSpPr/>
            <p:nvPr/>
          </p:nvSpPr>
          <p:spPr>
            <a:xfrm>
              <a:off x="514350" y="35828"/>
              <a:ext cx="5143500" cy="9729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STEP</a:t>
              </a:r>
              <a:r>
                <a:rPr lang="ja-JP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１．互助会のサービスを利用して、楽しかった、嬉しかった写真を撮る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en-US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STEP</a:t>
              </a:r>
              <a:r>
                <a:rPr lang="ja-JP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２．互助会公式アカウントをフォロー　＠</a:t>
              </a:r>
              <a:r>
                <a:rPr lang="en-US" sz="1050" kern="100" dirty="0" err="1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kohoku_gojo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marL="533400" indent="-533400" algn="just"/>
              <a:r>
                <a:rPr lang="en-US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STEP</a:t>
              </a:r>
              <a:r>
                <a:rPr lang="ja-JP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３．ハッシュタグ「＃</a:t>
              </a:r>
              <a:r>
                <a:rPr lang="en-US" sz="1050" kern="100" dirty="0" err="1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kohokugojo</a:t>
              </a:r>
              <a:r>
                <a:rPr lang="ja-JP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」「</a:t>
              </a:r>
              <a:r>
                <a:rPr lang="en-US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#funppygojo</a:t>
              </a:r>
              <a:r>
                <a:rPr lang="ja-JP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」を付けて写真と</a:t>
              </a:r>
              <a:endParaRPr lang="en-US" altLang="ja-JP" sz="1050" kern="100" dirty="0">
                <a:solidFill>
                  <a:srgbClr val="262626"/>
                </a:solidFill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marL="533400" indent="-533400" algn="just"/>
              <a:r>
                <a:rPr lang="ja-JP" altLang="en-US" sz="1050" kern="100" dirty="0">
                  <a:solidFill>
                    <a:srgbClr val="262626"/>
                  </a:solidFill>
                  <a:ea typeface="游明朝" panose="02020400000000000000" pitchFamily="18" charset="-128"/>
                  <a:cs typeface="Times New Roman" panose="02020603050405020304" pitchFamily="18" charset="0"/>
                </a:rPr>
                <a:t>　　　　  </a:t>
              </a:r>
              <a:r>
                <a:rPr lang="ja-JP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コメントを投稿</a:t>
              </a:r>
              <a:r>
                <a:rPr lang="en-US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 </a:t>
              </a:r>
              <a:r>
                <a:rPr lang="ja-JP" altLang="en-US" sz="1050" kern="100" dirty="0">
                  <a:solidFill>
                    <a:srgbClr val="262626"/>
                  </a:solidFill>
                  <a:effectLst/>
                  <a:ea typeface="游明朝" panose="02020400000000000000" pitchFamily="18" charset="-128"/>
                  <a:cs typeface="Times New Roman" panose="02020603050405020304" pitchFamily="18" charset="0"/>
                </a:rPr>
                <a:t>。互助会が代理投稿します。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31" name="テキスト ボックス 1">
              <a:extLst>
                <a:ext uri="{FF2B5EF4-FFF2-40B4-BE49-F238E27FC236}">
                  <a16:creationId xmlns:a16="http://schemas.microsoft.com/office/drawing/2014/main" id="{D0055798-5640-7A12-0555-98FDA918D3E9}"/>
                </a:ext>
              </a:extLst>
            </p:cNvPr>
            <p:cNvSpPr txBox="1"/>
            <p:nvPr/>
          </p:nvSpPr>
          <p:spPr>
            <a:xfrm>
              <a:off x="85725" y="180975"/>
              <a:ext cx="342900" cy="6953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eaVert" wrap="square" lIns="74295" tIns="8890" rIns="74295" bIns="88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sz="1200" kern="1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応募方法</a:t>
              </a:r>
              <a:endParaRPr lang="ja-JP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7931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游明朝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勤労者互助会 湖北地域</dc:creator>
  <cp:lastModifiedBy>勤労者互助会 湖北地域</cp:lastModifiedBy>
  <cp:revision>2</cp:revision>
  <dcterms:created xsi:type="dcterms:W3CDTF">2024-02-01T02:38:03Z</dcterms:created>
  <dcterms:modified xsi:type="dcterms:W3CDTF">2024-02-01T02:46:13Z</dcterms:modified>
</cp:coreProperties>
</file>